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5"/>
  </p:notesMasterIdLst>
  <p:sldIdLst>
    <p:sldId id="256" r:id="rId3"/>
    <p:sldId id="257" r:id="rId4"/>
  </p:sldIdLst>
  <p:sldSz cx="9144000" cy="5143500" type="screen16x9"/>
  <p:notesSz cx="6858000" cy="9144000"/>
  <p:embeddedFontLst>
    <p:embeddedFont>
      <p:font typeface="Fredoka One" panose="02000000000000000000" pitchFamily="2" charset="0"/>
      <p:regular r:id="rId6"/>
    </p:embeddedFont>
    <p:embeddedFont>
      <p:font typeface="Nunito" pitchFamily="2"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1d66e644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1d66e6445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28e61cc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28e61cc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Key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56" name="Google Shape;56;p14"/>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363425" y="1529498"/>
            <a:ext cx="5334600" cy="12270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59" name="Google Shape;59;p15"/>
          <p:cNvSpPr txBox="1">
            <a:spLocks noGrp="1"/>
          </p:cNvSpPr>
          <p:nvPr>
            <p:ph type="subTitle" idx="1"/>
          </p:nvPr>
        </p:nvSpPr>
        <p:spPr>
          <a:xfrm>
            <a:off x="3363425" y="2805597"/>
            <a:ext cx="5334600" cy="3033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1800"/>
              <a:buNone/>
              <a:defRPr>
                <a:solidFill>
                  <a:schemeClr val="accent5"/>
                </a:solidFill>
              </a:defRPr>
            </a:lvl1pPr>
            <a:lvl2pPr lvl="1" rtl="0">
              <a:spcBef>
                <a:spcPts val="800"/>
              </a:spcBef>
              <a:spcAft>
                <a:spcPts val="0"/>
              </a:spcAft>
              <a:buClr>
                <a:schemeClr val="accent5"/>
              </a:buClr>
              <a:buSzPts val="3000"/>
              <a:buNone/>
              <a:defRPr sz="3000">
                <a:solidFill>
                  <a:schemeClr val="accent5"/>
                </a:solidFill>
              </a:defRPr>
            </a:lvl2pPr>
            <a:lvl3pPr lvl="2" rtl="0">
              <a:spcBef>
                <a:spcPts val="800"/>
              </a:spcBef>
              <a:spcAft>
                <a:spcPts val="0"/>
              </a:spcAft>
              <a:buClr>
                <a:schemeClr val="accent5"/>
              </a:buClr>
              <a:buSzPts val="3000"/>
              <a:buNone/>
              <a:defRPr sz="3000">
                <a:solidFill>
                  <a:schemeClr val="accent5"/>
                </a:solidFill>
              </a:defRPr>
            </a:lvl3pPr>
            <a:lvl4pPr lvl="3" rtl="0">
              <a:spcBef>
                <a:spcPts val="800"/>
              </a:spcBef>
              <a:spcAft>
                <a:spcPts val="0"/>
              </a:spcAft>
              <a:buClr>
                <a:schemeClr val="accent5"/>
              </a:buClr>
              <a:buSzPts val="3000"/>
              <a:buNone/>
              <a:defRPr sz="3000">
                <a:solidFill>
                  <a:schemeClr val="accent5"/>
                </a:solidFill>
              </a:defRPr>
            </a:lvl4pPr>
            <a:lvl5pPr lvl="4" rtl="0">
              <a:spcBef>
                <a:spcPts val="800"/>
              </a:spcBef>
              <a:spcAft>
                <a:spcPts val="0"/>
              </a:spcAft>
              <a:buClr>
                <a:schemeClr val="accent5"/>
              </a:buClr>
              <a:buSzPts val="3000"/>
              <a:buNone/>
              <a:defRPr sz="3000">
                <a:solidFill>
                  <a:schemeClr val="accent5"/>
                </a:solidFill>
              </a:defRPr>
            </a:lvl5pPr>
            <a:lvl6pPr lvl="5" rtl="0">
              <a:spcBef>
                <a:spcPts val="800"/>
              </a:spcBef>
              <a:spcAft>
                <a:spcPts val="0"/>
              </a:spcAft>
              <a:buClr>
                <a:schemeClr val="accent5"/>
              </a:buClr>
              <a:buSzPts val="3000"/>
              <a:buNone/>
              <a:defRPr sz="3000">
                <a:solidFill>
                  <a:schemeClr val="accent5"/>
                </a:solidFill>
              </a:defRPr>
            </a:lvl6pPr>
            <a:lvl7pPr lvl="6" rtl="0">
              <a:spcBef>
                <a:spcPts val="800"/>
              </a:spcBef>
              <a:spcAft>
                <a:spcPts val="0"/>
              </a:spcAft>
              <a:buClr>
                <a:schemeClr val="accent5"/>
              </a:buClr>
              <a:buSzPts val="3000"/>
              <a:buNone/>
              <a:defRPr sz="3000">
                <a:solidFill>
                  <a:schemeClr val="accent5"/>
                </a:solidFill>
              </a:defRPr>
            </a:lvl7pPr>
            <a:lvl8pPr lvl="7" rtl="0">
              <a:spcBef>
                <a:spcPts val="800"/>
              </a:spcBef>
              <a:spcAft>
                <a:spcPts val="0"/>
              </a:spcAft>
              <a:buClr>
                <a:schemeClr val="accent5"/>
              </a:buClr>
              <a:buSzPts val="3000"/>
              <a:buNone/>
              <a:defRPr sz="3000">
                <a:solidFill>
                  <a:schemeClr val="accent5"/>
                </a:solidFill>
              </a:defRPr>
            </a:lvl8pPr>
            <a:lvl9pPr lvl="8" rtl="0">
              <a:spcBef>
                <a:spcPts val="800"/>
              </a:spcBef>
              <a:spcAft>
                <a:spcPts val="800"/>
              </a:spcAft>
              <a:buClr>
                <a:schemeClr val="accent5"/>
              </a:buClr>
              <a:buSzPts val="3000"/>
              <a:buNone/>
              <a:defRPr sz="3000">
                <a:solidFill>
                  <a:schemeClr val="accent5"/>
                </a:solidFill>
              </a:defRPr>
            </a:lvl9pPr>
          </a:lstStyle>
          <a:p>
            <a:endParaRPr/>
          </a:p>
        </p:txBody>
      </p:sp>
      <p:pic>
        <p:nvPicPr>
          <p:cNvPr id="60" name="Google Shape;60;p15"/>
          <p:cNvPicPr preferRelativeResize="0"/>
          <p:nvPr/>
        </p:nvPicPr>
        <p:blipFill rotWithShape="1">
          <a:blip r:embed="rId2">
            <a:alphaModFix/>
          </a:blip>
          <a:srcRect l="5944"/>
          <a:stretch/>
        </p:blipFill>
        <p:spPr>
          <a:xfrm>
            <a:off x="0" y="758976"/>
            <a:ext cx="3263074" cy="36255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63" name="Google Shape;63;p16"/>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64" name="Google Shape;64;p16"/>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65" name="Google Shape;65;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8" name="Google Shape;68;p17"/>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69" name="Google Shape;6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7"/>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3" name="Google Shape;73;p18"/>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4" name="Google Shape;74;p18"/>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5" name="Google Shape;7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9" name="Google Shape;79;p19"/>
          <p:cNvSpPr txBox="1">
            <a:spLocks noGrp="1"/>
          </p:cNvSpPr>
          <p:nvPr>
            <p:ph type="body" idx="1"/>
          </p:nvPr>
        </p:nvSpPr>
        <p:spPr>
          <a:xfrm>
            <a:off x="3363425"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0" name="Google Shape;80;p19"/>
          <p:cNvSpPr txBox="1">
            <a:spLocks noGrp="1"/>
          </p:cNvSpPr>
          <p:nvPr>
            <p:ph type="body" idx="2"/>
          </p:nvPr>
        </p:nvSpPr>
        <p:spPr>
          <a:xfrm>
            <a:off x="5199751"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1" name="Google Shape;81;p19"/>
          <p:cNvSpPr txBox="1">
            <a:spLocks noGrp="1"/>
          </p:cNvSpPr>
          <p:nvPr>
            <p:ph type="body" idx="3"/>
          </p:nvPr>
        </p:nvSpPr>
        <p:spPr>
          <a:xfrm>
            <a:off x="7036076"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2" name="Google Shape;82;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9"/>
          <p:cNvPicPr preferRelativeResize="0"/>
          <p:nvPr/>
        </p:nvPicPr>
        <p:blipFill>
          <a:blip r:embed="rId2">
            <a:alphaModFix/>
          </a:blip>
          <a:stretch>
            <a:fillRect/>
          </a:stretch>
        </p:blipFill>
        <p:spPr>
          <a:xfrm>
            <a:off x="707750" y="1345650"/>
            <a:ext cx="1858535" cy="3797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0"/>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88" name="Google Shape;88;p20"/>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1"/>
          <p:cNvSpPr txBox="1">
            <a:spLocks noGrp="1"/>
          </p:cNvSpPr>
          <p:nvPr>
            <p:ph type="body" idx="1"/>
          </p:nvPr>
        </p:nvSpPr>
        <p:spPr>
          <a:xfrm>
            <a:off x="3363425" y="4406300"/>
            <a:ext cx="5334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91" name="Google Shape;9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a:blip r:embed="rId2">
            <a:alphaModFix/>
          </a:blip>
          <a:stretch>
            <a:fillRect/>
          </a:stretch>
        </p:blipFill>
        <p:spPr>
          <a:xfrm flipH="1">
            <a:off x="389193" y="731302"/>
            <a:ext cx="2454275" cy="44121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52" name="Google Shape;52;p13"/>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53" name="Google Shape;53;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nationalgeographic.org/encyclopedia/petroleu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hyperlink" Target="https://www.nationalgeographic.org/encyclopedia/petroleum/" TargetMode="Externa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121" name="Google Shape;121;p23"/>
          <p:cNvSpPr txBox="1"/>
          <p:nvPr/>
        </p:nvSpPr>
        <p:spPr>
          <a:xfrm>
            <a:off x="6263275" y="0"/>
            <a:ext cx="28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Name:</a:t>
            </a:r>
            <a:r>
              <a:rPr lang="en"/>
              <a:t> _____________________</a:t>
            </a:r>
            <a:endParaRPr/>
          </a:p>
        </p:txBody>
      </p:sp>
      <p:sp>
        <p:nvSpPr>
          <p:cNvPr id="99" name="Google Shape;99;p23"/>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b="1">
                <a:solidFill>
                  <a:srgbClr val="000000"/>
                </a:solidFill>
                <a:latin typeface="Arial"/>
                <a:ea typeface="Arial"/>
                <a:cs typeface="Arial"/>
                <a:sym typeface="Arial"/>
              </a:rPr>
              <a:t>The Boiler Room</a:t>
            </a:r>
            <a:endParaRPr sz="5200" b="1">
              <a:solidFill>
                <a:srgbClr val="000000"/>
              </a:solidFill>
              <a:latin typeface="Arial"/>
              <a:ea typeface="Arial"/>
              <a:cs typeface="Arial"/>
              <a:sym typeface="Arial"/>
            </a:endParaRPr>
          </a:p>
        </p:txBody>
      </p:sp>
      <p:pic>
        <p:nvPicPr>
          <p:cNvPr id="102" name="Google Shape;102;p23" descr="close-up photo of steamship boiler"/>
          <p:cNvPicPr preferRelativeResize="0"/>
          <p:nvPr/>
        </p:nvPicPr>
        <p:blipFill rotWithShape="1">
          <a:blip r:embed="rId3">
            <a:alphaModFix/>
          </a:blip>
          <a:srcRect r="13718"/>
          <a:stretch/>
        </p:blipFill>
        <p:spPr>
          <a:xfrm rot="-5400000">
            <a:off x="2196936" y="1735574"/>
            <a:ext cx="3437425" cy="2239926"/>
          </a:xfrm>
          <a:prstGeom prst="rect">
            <a:avLst/>
          </a:prstGeom>
          <a:noFill/>
          <a:ln w="9525" cap="flat" cmpd="sng">
            <a:solidFill>
              <a:schemeClr val="lt1"/>
            </a:solidFill>
            <a:prstDash val="solid"/>
            <a:round/>
            <a:headEnd type="none" w="sm" len="sm"/>
            <a:tailEnd type="none" w="sm" len="sm"/>
          </a:ln>
        </p:spPr>
      </p:pic>
      <p:cxnSp>
        <p:nvCxnSpPr>
          <p:cNvPr id="103" name="Google Shape;103;p23">
            <a:extLst>
              <a:ext uri="{C183D7F6-B498-43B3-948B-1728B52AA6E4}">
                <adec:decorative xmlns:adec="http://schemas.microsoft.com/office/drawing/2017/decorative" val="1"/>
              </a:ext>
            </a:extLst>
          </p:cNvPr>
          <p:cNvCxnSpPr>
            <a:cxnSpLocks/>
          </p:cNvCxnSpPr>
          <p:nvPr/>
        </p:nvCxnSpPr>
        <p:spPr>
          <a:xfrm flipV="1">
            <a:off x="4071600" y="3710240"/>
            <a:ext cx="1495012" cy="162610"/>
          </a:xfrm>
          <a:prstGeom prst="straightConnector1">
            <a:avLst/>
          </a:prstGeom>
          <a:noFill/>
          <a:ln w="19050" cap="flat" cmpd="sng">
            <a:solidFill>
              <a:srgbClr val="666666"/>
            </a:solidFill>
            <a:prstDash val="solid"/>
            <a:round/>
            <a:headEnd type="none" w="med" len="med"/>
            <a:tailEnd type="none" w="med" len="med"/>
          </a:ln>
        </p:spPr>
      </p:cxnSp>
      <p:sp>
        <p:nvSpPr>
          <p:cNvPr id="105" name="Google Shape;105;p23">
            <a:extLst>
              <a:ext uri="{C183D7F6-B498-43B3-948B-1728B52AA6E4}">
                <adec:decorative xmlns:adec="http://schemas.microsoft.com/office/drawing/2017/decorative" val="1"/>
              </a:ext>
            </a:extLst>
          </p:cNvPr>
          <p:cNvSpPr txBox="1"/>
          <p:nvPr/>
        </p:nvSpPr>
        <p:spPr>
          <a:xfrm>
            <a:off x="6369475" y="3214402"/>
            <a:ext cx="2662800" cy="135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dirty="0"/>
              <a:t>+</a:t>
            </a:r>
            <a:r>
              <a:rPr lang="en" sz="3200" dirty="0"/>
              <a:t>☀️</a:t>
            </a:r>
            <a:r>
              <a:rPr lang="en" sz="1000" dirty="0"/>
              <a:t> </a:t>
            </a:r>
            <a:r>
              <a:rPr lang="en" sz="2200" dirty="0"/>
              <a:t>+ </a:t>
            </a:r>
            <a:r>
              <a:rPr lang="en" sz="3200" dirty="0"/>
              <a:t>💨</a:t>
            </a:r>
            <a:r>
              <a:rPr lang="en" sz="2200" dirty="0"/>
              <a:t>=</a:t>
            </a:r>
            <a:r>
              <a:rPr lang="en" sz="1000" dirty="0"/>
              <a:t> </a:t>
            </a:r>
            <a:r>
              <a:rPr lang="en" sz="3200" dirty="0"/>
              <a:t>🔥</a:t>
            </a:r>
          </a:p>
          <a:p>
            <a:pPr marL="457200" lvl="0" indent="0" algn="l" rtl="0">
              <a:lnSpc>
                <a:spcPct val="115000"/>
              </a:lnSpc>
              <a:spcBef>
                <a:spcPts val="0"/>
              </a:spcBef>
              <a:spcAft>
                <a:spcPts val="0"/>
              </a:spcAft>
              <a:buNone/>
            </a:pPr>
            <a:r>
              <a:rPr lang="en" sz="2200" dirty="0">
                <a:latin typeface="Nunito"/>
                <a:ea typeface="Nunito"/>
                <a:cs typeface="Nunito"/>
                <a:sym typeface="Nunito"/>
              </a:rPr>
              <a:t>    </a:t>
            </a:r>
            <a:endParaRPr sz="2200" dirty="0">
              <a:latin typeface="Nunito"/>
              <a:ea typeface="Nunito"/>
              <a:cs typeface="Nunito"/>
              <a:sym typeface="Nunito"/>
            </a:endParaRPr>
          </a:p>
          <a:p>
            <a:pPr marL="0" lvl="0" indent="0" algn="l" rtl="0">
              <a:spcBef>
                <a:spcPts val="0"/>
              </a:spcBef>
              <a:spcAft>
                <a:spcPts val="0"/>
              </a:spcAft>
              <a:buNone/>
            </a:pPr>
            <a:endParaRPr dirty="0">
              <a:latin typeface="Nunito"/>
              <a:ea typeface="Nunito"/>
              <a:cs typeface="Nunito"/>
              <a:sym typeface="Nunito"/>
            </a:endParaRPr>
          </a:p>
        </p:txBody>
      </p:sp>
      <p:pic>
        <p:nvPicPr>
          <p:cNvPr id="106" name="Google Shape;106;p23">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609548" y="3316340"/>
            <a:ext cx="759928" cy="538669"/>
          </a:xfrm>
          <a:prstGeom prst="rect">
            <a:avLst/>
          </a:prstGeom>
          <a:noFill/>
          <a:ln>
            <a:noFill/>
          </a:ln>
        </p:spPr>
      </p:pic>
      <p:sp>
        <p:nvSpPr>
          <p:cNvPr id="107" name="Google Shape;107;p23">
            <a:extLst>
              <a:ext uri="{C183D7F6-B498-43B3-948B-1728B52AA6E4}">
                <adec:decorative xmlns:adec="http://schemas.microsoft.com/office/drawing/2017/decorative" val="1"/>
              </a:ext>
            </a:extLst>
          </p:cNvPr>
          <p:cNvSpPr txBox="1"/>
          <p:nvPr/>
        </p:nvSpPr>
        <p:spPr>
          <a:xfrm>
            <a:off x="5823157" y="3802059"/>
            <a:ext cx="369899"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Nunito"/>
                <a:ea typeface="Nunito"/>
                <a:cs typeface="Nunito"/>
                <a:sym typeface="Nunito"/>
              </a:rPr>
              <a:t>oil</a:t>
            </a:r>
            <a:endParaRPr sz="1000" dirty="0">
              <a:latin typeface="Nunito"/>
              <a:ea typeface="Nunito"/>
              <a:cs typeface="Nunito"/>
              <a:sym typeface="Nunito"/>
            </a:endParaRPr>
          </a:p>
        </p:txBody>
      </p:sp>
      <p:sp>
        <p:nvSpPr>
          <p:cNvPr id="108" name="Google Shape;108;p23">
            <a:extLst>
              <a:ext uri="{C183D7F6-B498-43B3-948B-1728B52AA6E4}">
                <adec:decorative xmlns:adec="http://schemas.microsoft.com/office/drawing/2017/decorative" val="1"/>
              </a:ext>
            </a:extLst>
          </p:cNvPr>
          <p:cNvSpPr txBox="1"/>
          <p:nvPr/>
        </p:nvSpPr>
        <p:spPr>
          <a:xfrm>
            <a:off x="6690469" y="3819900"/>
            <a:ext cx="460173"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Nunito"/>
                <a:ea typeface="Nunito"/>
                <a:cs typeface="Nunito"/>
                <a:sym typeface="Nunito"/>
              </a:rPr>
              <a:t>heat</a:t>
            </a:r>
            <a:endParaRPr sz="1000" dirty="0">
              <a:latin typeface="Nunito"/>
              <a:ea typeface="Nunito"/>
              <a:cs typeface="Nunito"/>
              <a:sym typeface="Nunito"/>
            </a:endParaRPr>
          </a:p>
        </p:txBody>
      </p:sp>
      <p:sp>
        <p:nvSpPr>
          <p:cNvPr id="109" name="Google Shape;109;p23">
            <a:extLst>
              <a:ext uri="{C183D7F6-B498-43B3-948B-1728B52AA6E4}">
                <adec:decorative xmlns:adec="http://schemas.microsoft.com/office/drawing/2017/decorative" val="1"/>
              </a:ext>
            </a:extLst>
          </p:cNvPr>
          <p:cNvSpPr txBox="1"/>
          <p:nvPr/>
        </p:nvSpPr>
        <p:spPr>
          <a:xfrm>
            <a:off x="7569422" y="3791545"/>
            <a:ext cx="371605"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Nunito"/>
                <a:ea typeface="Nunito"/>
                <a:cs typeface="Nunito"/>
                <a:sym typeface="Nunito"/>
              </a:rPr>
              <a:t>air</a:t>
            </a:r>
            <a:endParaRPr sz="1000" dirty="0">
              <a:latin typeface="Nunito"/>
              <a:ea typeface="Nunito"/>
              <a:cs typeface="Nunito"/>
              <a:sym typeface="Nunito"/>
            </a:endParaRPr>
          </a:p>
        </p:txBody>
      </p:sp>
      <p:sp>
        <p:nvSpPr>
          <p:cNvPr id="110" name="Google Shape;110;p23"/>
          <p:cNvSpPr txBox="1"/>
          <p:nvPr/>
        </p:nvSpPr>
        <p:spPr>
          <a:xfrm>
            <a:off x="5258429" y="4215709"/>
            <a:ext cx="3725037" cy="40007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Oil has _______________ energy. </a:t>
            </a:r>
            <a:endParaRPr b="1" dirty="0"/>
          </a:p>
        </p:txBody>
      </p:sp>
      <p:cxnSp>
        <p:nvCxnSpPr>
          <p:cNvPr id="112" name="Google Shape;112;p23">
            <a:extLst>
              <a:ext uri="{C183D7F6-B498-43B3-948B-1728B52AA6E4}">
                <adec:decorative xmlns:adec="http://schemas.microsoft.com/office/drawing/2017/decorative" val="1"/>
              </a:ext>
            </a:extLst>
          </p:cNvPr>
          <p:cNvCxnSpPr/>
          <p:nvPr/>
        </p:nvCxnSpPr>
        <p:spPr>
          <a:xfrm rot="10800000" flipH="1">
            <a:off x="4569225" y="1956350"/>
            <a:ext cx="1236000" cy="506100"/>
          </a:xfrm>
          <a:prstGeom prst="straightConnector1">
            <a:avLst/>
          </a:prstGeom>
          <a:noFill/>
          <a:ln w="19050" cap="flat" cmpd="sng">
            <a:solidFill>
              <a:srgbClr val="666666"/>
            </a:solidFill>
            <a:prstDash val="solid"/>
            <a:round/>
            <a:headEnd type="none" w="med" len="med"/>
            <a:tailEnd type="none" w="med" len="med"/>
          </a:ln>
        </p:spPr>
      </p:cxnSp>
      <p:grpSp>
        <p:nvGrpSpPr>
          <p:cNvPr id="2" name="Group 1">
            <a:extLst>
              <a:ext uri="{FF2B5EF4-FFF2-40B4-BE49-F238E27FC236}">
                <a16:creationId xmlns:a16="http://schemas.microsoft.com/office/drawing/2014/main" id="{BD1EA2DA-C1A3-43B2-227E-3A13C23CC56B}"/>
              </a:ext>
              <a:ext uri="{C183D7F6-B498-43B3-948B-1728B52AA6E4}">
                <adec:decorative xmlns:adec="http://schemas.microsoft.com/office/drawing/2017/decorative" val="1"/>
              </a:ext>
            </a:extLst>
          </p:cNvPr>
          <p:cNvGrpSpPr/>
          <p:nvPr/>
        </p:nvGrpSpPr>
        <p:grpSpPr>
          <a:xfrm>
            <a:off x="5805225" y="1548730"/>
            <a:ext cx="2090323" cy="639713"/>
            <a:chOff x="5353477" y="1432000"/>
            <a:chExt cx="2090323" cy="639713"/>
          </a:xfrm>
        </p:grpSpPr>
        <p:sp>
          <p:nvSpPr>
            <p:cNvPr id="114" name="Google Shape;114;p23"/>
            <p:cNvSpPr txBox="1"/>
            <p:nvPr/>
          </p:nvSpPr>
          <p:spPr>
            <a:xfrm>
              <a:off x="5656000" y="1516700"/>
              <a:ext cx="1310700" cy="50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Nunito"/>
                <a:ea typeface="Nunito"/>
                <a:cs typeface="Nunito"/>
                <a:sym typeface="Nunito"/>
              </a:endParaRPr>
            </a:p>
          </p:txBody>
        </p:sp>
        <p:sp>
          <p:nvSpPr>
            <p:cNvPr id="115" name="Google Shape;115;p23"/>
            <p:cNvSpPr txBox="1"/>
            <p:nvPr/>
          </p:nvSpPr>
          <p:spPr>
            <a:xfrm>
              <a:off x="5353477" y="1444649"/>
              <a:ext cx="1950000" cy="62706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500" dirty="0">
                  <a:latin typeface="Nunito"/>
                  <a:ea typeface="Nunito"/>
                  <a:cs typeface="Nunito"/>
                  <a:sym typeface="Nunito"/>
                </a:rPr>
                <a:t>🔥+        = </a:t>
              </a:r>
              <a:endParaRPr lang="en" dirty="0">
                <a:latin typeface="Nunito"/>
                <a:ea typeface="Nunito"/>
                <a:cs typeface="Nunito"/>
                <a:sym typeface="Nunito"/>
              </a:endParaRPr>
            </a:p>
          </p:txBody>
        </p:sp>
        <p:pic>
          <p:nvPicPr>
            <p:cNvPr id="116" name="Google Shape;116;p23"/>
            <p:cNvPicPr preferRelativeResize="0"/>
            <p:nvPr/>
          </p:nvPicPr>
          <p:blipFill rotWithShape="1">
            <a:blip r:embed="rId6">
              <a:alphaModFix/>
            </a:blip>
            <a:srcRect r="49538"/>
            <a:stretch/>
          </p:blipFill>
          <p:spPr>
            <a:xfrm>
              <a:off x="6192100" y="1432000"/>
              <a:ext cx="477100" cy="627275"/>
            </a:xfrm>
            <a:prstGeom prst="rect">
              <a:avLst/>
            </a:prstGeom>
            <a:noFill/>
            <a:ln>
              <a:noFill/>
            </a:ln>
          </p:spPr>
        </p:pic>
        <p:pic>
          <p:nvPicPr>
            <p:cNvPr id="117" name="Google Shape;117;p23"/>
            <p:cNvPicPr preferRelativeResize="0"/>
            <p:nvPr/>
          </p:nvPicPr>
          <p:blipFill rotWithShape="1">
            <a:blip r:embed="rId7">
              <a:alphaModFix/>
            </a:blip>
            <a:srcRect l="29080" r="42621" b="58840"/>
            <a:stretch/>
          </p:blipFill>
          <p:spPr>
            <a:xfrm>
              <a:off x="6966700" y="1432000"/>
              <a:ext cx="477100" cy="627275"/>
            </a:xfrm>
            <a:prstGeom prst="rect">
              <a:avLst/>
            </a:prstGeom>
            <a:noFill/>
            <a:ln>
              <a:noFill/>
            </a:ln>
          </p:spPr>
        </p:pic>
      </p:grpSp>
      <p:sp>
        <p:nvSpPr>
          <p:cNvPr id="118" name="Google Shape;118;p23"/>
          <p:cNvSpPr txBox="1"/>
          <p:nvPr/>
        </p:nvSpPr>
        <p:spPr>
          <a:xfrm>
            <a:off x="5531214" y="2510732"/>
            <a:ext cx="3234771" cy="40007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Fire has _______________ energy.</a:t>
            </a:r>
            <a:r>
              <a:rPr lang="en" b="1" dirty="0">
                <a:latin typeface="Nunito"/>
                <a:ea typeface="Nunito"/>
                <a:cs typeface="Nunito"/>
                <a:sym typeface="Nunito"/>
              </a:rPr>
              <a:t> </a:t>
            </a:r>
            <a:endParaRPr b="1" dirty="0">
              <a:latin typeface="Nunito"/>
              <a:ea typeface="Nunito"/>
              <a:cs typeface="Nunito"/>
              <a:sym typeface="Nunito"/>
            </a:endParaRPr>
          </a:p>
        </p:txBody>
      </p:sp>
      <p:sp>
        <p:nvSpPr>
          <p:cNvPr id="119" name="Google Shape;119;p23"/>
          <p:cNvSpPr txBox="1"/>
          <p:nvPr/>
        </p:nvSpPr>
        <p:spPr>
          <a:xfrm>
            <a:off x="5161479" y="960707"/>
            <a:ext cx="3918936" cy="40007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Steam molecules have ___________ energy. </a:t>
            </a:r>
            <a:endParaRPr b="1" dirty="0"/>
          </a:p>
        </p:txBody>
      </p:sp>
      <p:sp>
        <p:nvSpPr>
          <p:cNvPr id="120" name="Google Shape;120;p23"/>
          <p:cNvSpPr txBox="1"/>
          <p:nvPr/>
        </p:nvSpPr>
        <p:spPr>
          <a:xfrm>
            <a:off x="147475" y="1034100"/>
            <a:ext cx="2505300" cy="395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How is energy transferred in the boiler room? </a:t>
            </a:r>
            <a:endParaRPr b="1"/>
          </a:p>
          <a:p>
            <a:pPr marL="0" lvl="0" indent="0" algn="l" rtl="0">
              <a:spcBef>
                <a:spcPts val="0"/>
              </a:spcBef>
              <a:spcAft>
                <a:spcPts val="0"/>
              </a:spcAft>
              <a:buNone/>
            </a:pPr>
            <a:endParaRPr>
              <a:latin typeface="Nunito"/>
              <a:ea typeface="Nunito"/>
              <a:cs typeface="Nunito"/>
              <a:sym typeface="Nunito"/>
            </a:endParaRPr>
          </a:p>
          <a:p>
            <a:pPr marL="0" lvl="0" indent="0" algn="l" rtl="0">
              <a:lnSpc>
                <a:spcPct val="150000"/>
              </a:lnSpc>
              <a:spcBef>
                <a:spcPts val="0"/>
              </a:spcBef>
              <a:spcAft>
                <a:spcPts val="0"/>
              </a:spcAft>
              <a:buNone/>
            </a:pPr>
            <a:r>
              <a:rPr lang="en">
                <a:latin typeface="Nunito"/>
                <a:ea typeface="Nunito"/>
                <a:cs typeface="Nunito"/>
                <a:sym typeface="Nunito"/>
              </a:rPr>
              <a:t>________________________________________________________________________________________________________</a:t>
            </a:r>
            <a:endParaRPr>
              <a:latin typeface="Nunito"/>
              <a:ea typeface="Nunito"/>
              <a:cs typeface="Nunito"/>
              <a:sym typeface="Nunito"/>
            </a:endParaRPr>
          </a:p>
          <a:p>
            <a:pPr marL="0" lvl="0" indent="0" algn="l" rtl="0">
              <a:lnSpc>
                <a:spcPct val="150000"/>
              </a:lnSpc>
              <a:spcBef>
                <a:spcPts val="0"/>
              </a:spcBef>
              <a:spcAft>
                <a:spcPts val="0"/>
              </a:spcAft>
              <a:buNone/>
            </a:pPr>
            <a:r>
              <a:rPr lang="en">
                <a:latin typeface="Nunito"/>
                <a:ea typeface="Nunito"/>
                <a:cs typeface="Nunito"/>
                <a:sym typeface="Nunito"/>
              </a:rPr>
              <a:t>________________________________________________________________________________________________________</a:t>
            </a:r>
            <a:endParaRPr>
              <a:latin typeface="Nunito"/>
              <a:ea typeface="Nunito"/>
              <a:cs typeface="Nunito"/>
              <a:sym typeface="Nunito"/>
            </a:endParaRPr>
          </a:p>
          <a:p>
            <a:pPr marL="0" lvl="0" indent="0" algn="l" rtl="0">
              <a:lnSpc>
                <a:spcPct val="150000"/>
              </a:lnSpc>
              <a:spcBef>
                <a:spcPts val="0"/>
              </a:spcBef>
              <a:spcAft>
                <a:spcPts val="0"/>
              </a:spcAft>
              <a:buNone/>
            </a:pPr>
            <a:r>
              <a:rPr lang="en">
                <a:latin typeface="Nunito"/>
                <a:ea typeface="Nunito"/>
                <a:cs typeface="Nunito"/>
                <a:sym typeface="Nunito"/>
              </a:rPr>
              <a:t>____________________________________________________</a:t>
            </a:r>
            <a:endParaRPr>
              <a:latin typeface="Nunito"/>
              <a:ea typeface="Nunito"/>
              <a:cs typeface="Nunito"/>
              <a:sym typeface="Nunito"/>
            </a:endParaRPr>
          </a:p>
        </p:txBody>
      </p:sp>
      <p:sp>
        <p:nvSpPr>
          <p:cNvPr id="122" name="Google Shape;122;p23">
            <a:extLst>
              <a:ext uri="{C183D7F6-B498-43B3-948B-1728B52AA6E4}">
                <adec:decorative xmlns:adec="http://schemas.microsoft.com/office/drawing/2017/decorative" val="1"/>
              </a:ext>
            </a:extLst>
          </p:cNvPr>
          <p:cNvSpPr txBox="1"/>
          <p:nvPr/>
        </p:nvSpPr>
        <p:spPr>
          <a:xfrm>
            <a:off x="8294899" y="3791545"/>
            <a:ext cx="388375"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Nunito"/>
                <a:ea typeface="Nunito"/>
                <a:cs typeface="Nunito"/>
                <a:sym typeface="Nunito"/>
              </a:rPr>
              <a:t>fire</a:t>
            </a:r>
            <a:endParaRPr sz="1000">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49" name="Google Shape;149;p24"/>
          <p:cNvSpPr txBox="1"/>
          <p:nvPr/>
        </p:nvSpPr>
        <p:spPr>
          <a:xfrm>
            <a:off x="6263275" y="0"/>
            <a:ext cx="28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Name:</a:t>
            </a:r>
            <a:r>
              <a:rPr lang="en"/>
              <a:t> _____________________</a:t>
            </a:r>
            <a:endParaRPr/>
          </a:p>
        </p:txBody>
      </p:sp>
      <p:sp>
        <p:nvSpPr>
          <p:cNvPr id="127" name="Google Shape;127;p24"/>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b="1" dirty="0">
                <a:solidFill>
                  <a:srgbClr val="000000"/>
                </a:solidFill>
                <a:latin typeface="Arial"/>
                <a:ea typeface="Arial"/>
                <a:cs typeface="Arial"/>
                <a:sym typeface="Arial"/>
              </a:rPr>
              <a:t>Answered</a:t>
            </a:r>
            <a:endParaRPr sz="5200" b="1" dirty="0">
              <a:solidFill>
                <a:srgbClr val="000000"/>
              </a:solidFill>
              <a:latin typeface="Arial"/>
              <a:ea typeface="Arial"/>
              <a:cs typeface="Arial"/>
              <a:sym typeface="Arial"/>
            </a:endParaRPr>
          </a:p>
        </p:txBody>
      </p:sp>
      <p:pic>
        <p:nvPicPr>
          <p:cNvPr id="130" name="Google Shape;130;p24" descr="close-up photo of steamship boiler"/>
          <p:cNvPicPr preferRelativeResize="0"/>
          <p:nvPr/>
        </p:nvPicPr>
        <p:blipFill rotWithShape="1">
          <a:blip r:embed="rId3">
            <a:alphaModFix/>
          </a:blip>
          <a:srcRect r="13718"/>
          <a:stretch/>
        </p:blipFill>
        <p:spPr>
          <a:xfrm rot="-5400000">
            <a:off x="2311276" y="1737100"/>
            <a:ext cx="3437425" cy="2239926"/>
          </a:xfrm>
          <a:prstGeom prst="rect">
            <a:avLst/>
          </a:prstGeom>
          <a:noFill/>
          <a:ln w="9525" cap="flat" cmpd="sng">
            <a:solidFill>
              <a:schemeClr val="lt1"/>
            </a:solidFill>
            <a:prstDash val="solid"/>
            <a:round/>
            <a:headEnd type="none" w="sm" len="sm"/>
            <a:tailEnd type="none" w="sm" len="sm"/>
          </a:ln>
        </p:spPr>
      </p:pic>
      <p:cxnSp>
        <p:nvCxnSpPr>
          <p:cNvPr id="131" name="Google Shape;131;p24">
            <a:extLst>
              <a:ext uri="{C183D7F6-B498-43B3-948B-1728B52AA6E4}">
                <adec:decorative xmlns:adec="http://schemas.microsoft.com/office/drawing/2017/decorative" val="1"/>
              </a:ext>
            </a:extLst>
          </p:cNvPr>
          <p:cNvCxnSpPr>
            <a:cxnSpLocks/>
          </p:cNvCxnSpPr>
          <p:nvPr/>
        </p:nvCxnSpPr>
        <p:spPr>
          <a:xfrm flipV="1">
            <a:off x="3905614" y="3682093"/>
            <a:ext cx="1622457" cy="112737"/>
          </a:xfrm>
          <a:prstGeom prst="straightConnector1">
            <a:avLst/>
          </a:prstGeom>
          <a:noFill/>
          <a:ln w="19050" cap="flat" cmpd="sng">
            <a:solidFill>
              <a:srgbClr val="666666"/>
            </a:solidFill>
            <a:prstDash val="solid"/>
            <a:round/>
            <a:headEnd type="none" w="med" len="med"/>
            <a:tailEnd type="none" w="med" len="med"/>
          </a:ln>
        </p:spPr>
      </p:cxnSp>
      <p:sp>
        <p:nvSpPr>
          <p:cNvPr id="133" name="Google Shape;133;p24">
            <a:extLst>
              <a:ext uri="{C183D7F6-B498-43B3-948B-1728B52AA6E4}">
                <adec:decorative xmlns:adec="http://schemas.microsoft.com/office/drawing/2017/decorative" val="1"/>
              </a:ext>
            </a:extLst>
          </p:cNvPr>
          <p:cNvSpPr txBox="1"/>
          <p:nvPr/>
        </p:nvSpPr>
        <p:spPr>
          <a:xfrm>
            <a:off x="6413379" y="3204598"/>
            <a:ext cx="2662800" cy="135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dirty="0"/>
              <a:t>+</a:t>
            </a:r>
            <a:r>
              <a:rPr lang="en" sz="3200" dirty="0"/>
              <a:t>☀️</a:t>
            </a:r>
            <a:r>
              <a:rPr lang="en" sz="1000" dirty="0"/>
              <a:t> </a:t>
            </a:r>
            <a:r>
              <a:rPr lang="en" sz="2200" dirty="0"/>
              <a:t>+ </a:t>
            </a:r>
            <a:r>
              <a:rPr lang="en" sz="3200" dirty="0"/>
              <a:t>💨</a:t>
            </a:r>
            <a:r>
              <a:rPr lang="en" sz="2200" dirty="0"/>
              <a:t>=</a:t>
            </a:r>
            <a:r>
              <a:rPr lang="en" sz="1000" dirty="0"/>
              <a:t> </a:t>
            </a:r>
            <a:r>
              <a:rPr lang="en" sz="3200" dirty="0"/>
              <a:t>🔥</a:t>
            </a:r>
            <a:endParaRPr sz="3200" dirty="0"/>
          </a:p>
          <a:p>
            <a:pPr marL="457200" lvl="0" indent="0" algn="l" rtl="0">
              <a:lnSpc>
                <a:spcPct val="115000"/>
              </a:lnSpc>
              <a:spcBef>
                <a:spcPts val="0"/>
              </a:spcBef>
              <a:spcAft>
                <a:spcPts val="0"/>
              </a:spcAft>
              <a:buNone/>
            </a:pPr>
            <a:r>
              <a:rPr lang="en" sz="2200" dirty="0">
                <a:latin typeface="Nunito"/>
                <a:ea typeface="Nunito"/>
                <a:cs typeface="Nunito"/>
                <a:sym typeface="Nunito"/>
              </a:rPr>
              <a:t>    </a:t>
            </a:r>
            <a:endParaRPr sz="2200" dirty="0">
              <a:latin typeface="Nunito"/>
              <a:ea typeface="Nunito"/>
              <a:cs typeface="Nunito"/>
              <a:sym typeface="Nunito"/>
            </a:endParaRPr>
          </a:p>
          <a:p>
            <a:pPr marL="0" lvl="0" indent="0" algn="l" rtl="0">
              <a:spcBef>
                <a:spcPts val="0"/>
              </a:spcBef>
              <a:spcAft>
                <a:spcPts val="0"/>
              </a:spcAft>
              <a:buNone/>
            </a:pPr>
            <a:endParaRPr dirty="0">
              <a:latin typeface="Nunito"/>
              <a:ea typeface="Nunito"/>
              <a:cs typeface="Nunito"/>
              <a:sym typeface="Nunito"/>
            </a:endParaRPr>
          </a:p>
        </p:txBody>
      </p:sp>
      <p:sp>
        <p:nvSpPr>
          <p:cNvPr id="138" name="Google Shape;138;p24"/>
          <p:cNvSpPr txBox="1"/>
          <p:nvPr/>
        </p:nvSpPr>
        <p:spPr>
          <a:xfrm>
            <a:off x="5291400" y="4228946"/>
            <a:ext cx="3474349" cy="40007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Oil has chemical energy. </a:t>
            </a:r>
            <a:endParaRPr b="1" dirty="0"/>
          </a:p>
        </p:txBody>
      </p:sp>
      <p:cxnSp>
        <p:nvCxnSpPr>
          <p:cNvPr id="140" name="Google Shape;140;p24">
            <a:extLst>
              <a:ext uri="{C183D7F6-B498-43B3-948B-1728B52AA6E4}">
                <adec:decorative xmlns:adec="http://schemas.microsoft.com/office/drawing/2017/decorative" val="1"/>
              </a:ext>
            </a:extLst>
          </p:cNvPr>
          <p:cNvCxnSpPr/>
          <p:nvPr/>
        </p:nvCxnSpPr>
        <p:spPr>
          <a:xfrm rot="10800000" flipH="1">
            <a:off x="4247350" y="1995188"/>
            <a:ext cx="1236000" cy="506100"/>
          </a:xfrm>
          <a:prstGeom prst="straightConnector1">
            <a:avLst/>
          </a:prstGeom>
          <a:noFill/>
          <a:ln w="19050" cap="flat" cmpd="sng">
            <a:solidFill>
              <a:srgbClr val="666666"/>
            </a:solidFill>
            <a:prstDash val="solid"/>
            <a:round/>
            <a:headEnd type="none" w="med" len="med"/>
            <a:tailEnd type="none" w="med" len="med"/>
          </a:ln>
        </p:spPr>
      </p:cxnSp>
      <p:grpSp>
        <p:nvGrpSpPr>
          <p:cNvPr id="4" name="Group 3">
            <a:extLst>
              <a:ext uri="{FF2B5EF4-FFF2-40B4-BE49-F238E27FC236}">
                <a16:creationId xmlns:a16="http://schemas.microsoft.com/office/drawing/2014/main" id="{D4480C2F-676F-E962-9CB1-047094F3535C}"/>
              </a:ext>
              <a:ext uri="{C183D7F6-B498-43B3-948B-1728B52AA6E4}">
                <adec:decorative xmlns:adec="http://schemas.microsoft.com/office/drawing/2017/decorative" val="1"/>
              </a:ext>
            </a:extLst>
          </p:cNvPr>
          <p:cNvGrpSpPr/>
          <p:nvPr/>
        </p:nvGrpSpPr>
        <p:grpSpPr>
          <a:xfrm>
            <a:off x="5407202" y="1627900"/>
            <a:ext cx="2160695" cy="680926"/>
            <a:chOff x="5420385" y="1378349"/>
            <a:chExt cx="2160695" cy="680926"/>
          </a:xfrm>
        </p:grpSpPr>
        <p:grpSp>
          <p:nvGrpSpPr>
            <p:cNvPr id="2" name="Group 1">
              <a:extLst>
                <a:ext uri="{FF2B5EF4-FFF2-40B4-BE49-F238E27FC236}">
                  <a16:creationId xmlns:a16="http://schemas.microsoft.com/office/drawing/2014/main" id="{B29D6956-7139-278E-826B-414F2ACE5639}"/>
                </a:ext>
              </a:extLst>
            </p:cNvPr>
            <p:cNvGrpSpPr/>
            <p:nvPr/>
          </p:nvGrpSpPr>
          <p:grpSpPr>
            <a:xfrm>
              <a:off x="5420385" y="1378349"/>
              <a:ext cx="1950000" cy="569400"/>
              <a:chOff x="5420385" y="1378349"/>
              <a:chExt cx="1950000" cy="569400"/>
            </a:xfrm>
          </p:grpSpPr>
          <p:sp>
            <p:nvSpPr>
              <p:cNvPr id="142" name="Google Shape;142;p24"/>
              <p:cNvSpPr txBox="1"/>
              <p:nvPr/>
            </p:nvSpPr>
            <p:spPr>
              <a:xfrm>
                <a:off x="5656000" y="1516700"/>
                <a:ext cx="131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sp>
            <p:nvSpPr>
              <p:cNvPr id="143" name="Google Shape;143;p24"/>
              <p:cNvSpPr txBox="1"/>
              <p:nvPr/>
            </p:nvSpPr>
            <p:spPr>
              <a:xfrm>
                <a:off x="5420385" y="1378349"/>
                <a:ext cx="19500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500" dirty="0">
                    <a:latin typeface="Nunito"/>
                    <a:ea typeface="Nunito"/>
                    <a:cs typeface="Nunito"/>
                    <a:sym typeface="Nunito"/>
                  </a:rPr>
                  <a:t>🔥+        = </a:t>
                </a:r>
                <a:endParaRPr dirty="0">
                  <a:latin typeface="Nunito"/>
                  <a:ea typeface="Nunito"/>
                  <a:cs typeface="Nunito"/>
                  <a:sym typeface="Nunito"/>
                </a:endParaRPr>
              </a:p>
            </p:txBody>
          </p:sp>
        </p:grpSp>
        <p:grpSp>
          <p:nvGrpSpPr>
            <p:cNvPr id="3" name="Group 2">
              <a:extLst>
                <a:ext uri="{FF2B5EF4-FFF2-40B4-BE49-F238E27FC236}">
                  <a16:creationId xmlns:a16="http://schemas.microsoft.com/office/drawing/2014/main" id="{E94E2245-C1AE-DCA7-3672-652AA3B66C0D}"/>
                </a:ext>
              </a:extLst>
            </p:cNvPr>
            <p:cNvGrpSpPr/>
            <p:nvPr/>
          </p:nvGrpSpPr>
          <p:grpSpPr>
            <a:xfrm>
              <a:off x="6260715" y="1432000"/>
              <a:ext cx="1320365" cy="627275"/>
              <a:chOff x="6260715" y="1432000"/>
              <a:chExt cx="1320365" cy="627275"/>
            </a:xfrm>
          </p:grpSpPr>
          <p:pic>
            <p:nvPicPr>
              <p:cNvPr id="144" name="Google Shape;144;p24"/>
              <p:cNvPicPr preferRelativeResize="0"/>
              <p:nvPr/>
            </p:nvPicPr>
            <p:blipFill rotWithShape="1">
              <a:blip r:embed="rId4">
                <a:alphaModFix/>
              </a:blip>
              <a:srcRect r="49538"/>
              <a:stretch/>
            </p:blipFill>
            <p:spPr>
              <a:xfrm>
                <a:off x="6260715" y="1432000"/>
                <a:ext cx="477100" cy="627275"/>
              </a:xfrm>
              <a:prstGeom prst="rect">
                <a:avLst/>
              </a:prstGeom>
              <a:noFill/>
              <a:ln>
                <a:noFill/>
              </a:ln>
            </p:spPr>
          </p:pic>
          <p:pic>
            <p:nvPicPr>
              <p:cNvPr id="145" name="Google Shape;145;p24"/>
              <p:cNvPicPr preferRelativeResize="0"/>
              <p:nvPr/>
            </p:nvPicPr>
            <p:blipFill rotWithShape="1">
              <a:blip r:embed="rId5">
                <a:alphaModFix/>
              </a:blip>
              <a:srcRect l="29080" r="42621" b="58840"/>
              <a:stretch/>
            </p:blipFill>
            <p:spPr>
              <a:xfrm>
                <a:off x="7103980" y="1432000"/>
                <a:ext cx="477100" cy="627275"/>
              </a:xfrm>
              <a:prstGeom prst="rect">
                <a:avLst/>
              </a:prstGeom>
              <a:noFill/>
              <a:ln>
                <a:noFill/>
              </a:ln>
            </p:spPr>
          </p:pic>
        </p:grpSp>
      </p:grpSp>
      <p:sp>
        <p:nvSpPr>
          <p:cNvPr id="146" name="Google Shape;146;p24"/>
          <p:cNvSpPr txBox="1"/>
          <p:nvPr/>
        </p:nvSpPr>
        <p:spPr>
          <a:xfrm>
            <a:off x="5831875" y="2510126"/>
            <a:ext cx="2267546" cy="40007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Fire has heat energy.</a:t>
            </a:r>
            <a:r>
              <a:rPr lang="en" b="1">
                <a:latin typeface="Nunito"/>
                <a:ea typeface="Nunito"/>
                <a:cs typeface="Nunito"/>
                <a:sym typeface="Nunito"/>
              </a:rPr>
              <a:t> </a:t>
            </a:r>
            <a:endParaRPr b="1">
              <a:latin typeface="Nunito"/>
              <a:ea typeface="Nunito"/>
              <a:cs typeface="Nunito"/>
              <a:sym typeface="Nunito"/>
            </a:endParaRPr>
          </a:p>
        </p:txBody>
      </p:sp>
      <p:sp>
        <p:nvSpPr>
          <p:cNvPr id="147" name="Google Shape;147;p24"/>
          <p:cNvSpPr txBox="1"/>
          <p:nvPr/>
        </p:nvSpPr>
        <p:spPr>
          <a:xfrm>
            <a:off x="5216979" y="902591"/>
            <a:ext cx="3859200" cy="40007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Steam molecules have mechanical energy. </a:t>
            </a:r>
            <a:endParaRPr b="1" dirty="0"/>
          </a:p>
        </p:txBody>
      </p:sp>
      <p:sp>
        <p:nvSpPr>
          <p:cNvPr id="148" name="Google Shape;148;p24"/>
          <p:cNvSpPr txBox="1"/>
          <p:nvPr/>
        </p:nvSpPr>
        <p:spPr>
          <a:xfrm>
            <a:off x="147475" y="1034100"/>
            <a:ext cx="2505300" cy="402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How is energy transferred in the boiler room? </a:t>
            </a:r>
            <a:endParaRPr b="1"/>
          </a:p>
          <a:p>
            <a:pPr marL="0" lvl="0" indent="0" algn="l" rtl="0">
              <a:spcBef>
                <a:spcPts val="0"/>
              </a:spcBef>
              <a:spcAft>
                <a:spcPts val="0"/>
              </a:spcAft>
              <a:buNone/>
            </a:pPr>
            <a:endParaRPr>
              <a:latin typeface="Nunito"/>
              <a:ea typeface="Nunito"/>
              <a:cs typeface="Nunito"/>
              <a:sym typeface="Nunito"/>
            </a:endParaRPr>
          </a:p>
          <a:p>
            <a:pPr marL="0" lvl="0" indent="0" algn="l" rtl="0">
              <a:lnSpc>
                <a:spcPct val="115000"/>
              </a:lnSpc>
              <a:spcBef>
                <a:spcPts val="0"/>
              </a:spcBef>
              <a:spcAft>
                <a:spcPts val="0"/>
              </a:spcAft>
              <a:buNone/>
            </a:pPr>
            <a:r>
              <a:rPr lang="en" sz="1300" b="1"/>
              <a:t>Oil, which has chemical energy, is combined with heat and air. This causes a reaction so that the chemical energy is transferred to heat energy in the form of fire. The fire heats the water in the boiler room. The water molecules move faster so that they transfer to steam. The steam has mechanical energy. In this reaction, heat energy is transferred to mechanical energy.</a:t>
            </a:r>
            <a:endParaRPr sz="1300" b="1"/>
          </a:p>
        </p:txBody>
      </p:sp>
      <p:grpSp>
        <p:nvGrpSpPr>
          <p:cNvPr id="5" name="Group 4">
            <a:extLst>
              <a:ext uri="{FF2B5EF4-FFF2-40B4-BE49-F238E27FC236}">
                <a16:creationId xmlns:a16="http://schemas.microsoft.com/office/drawing/2014/main" id="{EE81206C-75E5-FBDF-3374-74C294A7330F}"/>
              </a:ext>
              <a:ext uri="{C183D7F6-B498-43B3-948B-1728B52AA6E4}">
                <adec:decorative xmlns:adec="http://schemas.microsoft.com/office/drawing/2017/decorative" val="1"/>
              </a:ext>
            </a:extLst>
          </p:cNvPr>
          <p:cNvGrpSpPr/>
          <p:nvPr/>
        </p:nvGrpSpPr>
        <p:grpSpPr>
          <a:xfrm>
            <a:off x="5617476" y="3285272"/>
            <a:ext cx="3172520" cy="862098"/>
            <a:chOff x="6352703" y="3314887"/>
            <a:chExt cx="3172520" cy="862098"/>
          </a:xfrm>
        </p:grpSpPr>
        <p:pic>
          <p:nvPicPr>
            <p:cNvPr id="134" name="Google Shape;134;p24">
              <a:hlinkClick r:id="rId6"/>
            </p:cNvPr>
            <p:cNvPicPr preferRelativeResize="0"/>
            <p:nvPr/>
          </p:nvPicPr>
          <p:blipFill>
            <a:blip r:embed="rId7">
              <a:alphaModFix/>
            </a:blip>
            <a:stretch>
              <a:fillRect/>
            </a:stretch>
          </p:blipFill>
          <p:spPr>
            <a:xfrm>
              <a:off x="6352703" y="3314887"/>
              <a:ext cx="795903" cy="597326"/>
            </a:xfrm>
            <a:prstGeom prst="rect">
              <a:avLst/>
            </a:prstGeom>
            <a:noFill/>
            <a:ln>
              <a:noFill/>
            </a:ln>
          </p:spPr>
        </p:pic>
        <p:sp>
          <p:nvSpPr>
            <p:cNvPr id="135" name="Google Shape;135;p24"/>
            <p:cNvSpPr txBox="1"/>
            <p:nvPr/>
          </p:nvSpPr>
          <p:spPr>
            <a:xfrm>
              <a:off x="6551975" y="3819900"/>
              <a:ext cx="53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Nunito"/>
                  <a:ea typeface="Nunito"/>
                  <a:cs typeface="Nunito"/>
                  <a:sym typeface="Nunito"/>
                </a:rPr>
                <a:t>oil</a:t>
              </a:r>
              <a:endParaRPr sz="1000" dirty="0">
                <a:latin typeface="Nunito"/>
                <a:ea typeface="Nunito"/>
                <a:cs typeface="Nunito"/>
                <a:sym typeface="Nunito"/>
              </a:endParaRPr>
            </a:p>
          </p:txBody>
        </p:sp>
        <p:sp>
          <p:nvSpPr>
            <p:cNvPr id="136" name="Google Shape;136;p24"/>
            <p:cNvSpPr txBox="1"/>
            <p:nvPr/>
          </p:nvSpPr>
          <p:spPr>
            <a:xfrm>
              <a:off x="7435375" y="3819900"/>
              <a:ext cx="53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Nunito"/>
                  <a:ea typeface="Nunito"/>
                  <a:cs typeface="Nunito"/>
                  <a:sym typeface="Nunito"/>
                </a:rPr>
                <a:t>heat</a:t>
              </a:r>
              <a:endParaRPr sz="1000" dirty="0">
                <a:latin typeface="Nunito"/>
                <a:ea typeface="Nunito"/>
                <a:cs typeface="Nunito"/>
                <a:sym typeface="Nunito"/>
              </a:endParaRPr>
            </a:p>
          </p:txBody>
        </p:sp>
        <p:sp>
          <p:nvSpPr>
            <p:cNvPr id="137" name="Google Shape;137;p24"/>
            <p:cNvSpPr txBox="1"/>
            <p:nvPr/>
          </p:nvSpPr>
          <p:spPr>
            <a:xfrm>
              <a:off x="8365789" y="3826875"/>
              <a:ext cx="53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Nunito"/>
                  <a:ea typeface="Nunito"/>
                  <a:cs typeface="Nunito"/>
                  <a:sym typeface="Nunito"/>
                </a:rPr>
                <a:t>air</a:t>
              </a:r>
              <a:endParaRPr sz="1000" dirty="0">
                <a:latin typeface="Nunito"/>
                <a:ea typeface="Nunito"/>
                <a:cs typeface="Nunito"/>
                <a:sym typeface="Nunito"/>
              </a:endParaRPr>
            </a:p>
          </p:txBody>
        </p:sp>
        <p:sp>
          <p:nvSpPr>
            <p:cNvPr id="150" name="Google Shape;150;p24"/>
            <p:cNvSpPr txBox="1"/>
            <p:nvPr/>
          </p:nvSpPr>
          <p:spPr>
            <a:xfrm>
              <a:off x="8994223" y="3838285"/>
              <a:ext cx="531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latin typeface="Nunito"/>
                  <a:ea typeface="Nunito"/>
                  <a:cs typeface="Nunito"/>
                  <a:sym typeface="Nunito"/>
                </a:rPr>
                <a:t>fire</a:t>
              </a:r>
              <a:endParaRPr sz="1000" dirty="0">
                <a:latin typeface="Nunito"/>
                <a:ea typeface="Nunito"/>
                <a:cs typeface="Nunito"/>
                <a:sym typeface="Nunito"/>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Words>
  <Application>Microsoft Office PowerPoint</Application>
  <PresentationFormat>On-screen Show (16:9)</PresentationFormat>
  <Paragraphs>33</Paragraphs>
  <Slides>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Arial</vt:lpstr>
      <vt:lpstr>Nunito</vt:lpstr>
      <vt:lpstr>Fredoka One</vt:lpstr>
      <vt:lpstr>Simple Light</vt:lpstr>
      <vt:lpstr>Sandys template</vt:lpstr>
      <vt:lpstr>The Boiler Room</vt:lpstr>
      <vt:lpstr>Answered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Monk, Anne A</cp:lastModifiedBy>
  <cp:revision>1</cp:revision>
  <dcterms:modified xsi:type="dcterms:W3CDTF">2025-06-03T23:39:25Z</dcterms:modified>
</cp:coreProperties>
</file>